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35763" cy="9866313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55800"/>
    <a:srgbClr val="7DD7FF"/>
    <a:srgbClr val="57D3FF"/>
    <a:srgbClr val="1D94AD"/>
    <a:srgbClr val="0033CC"/>
    <a:srgbClr val="FFCC00"/>
    <a:srgbClr val="FF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1723" y="96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8" rIns="94855" bIns="4742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ＭＳ Ｐ明朝" charset="-128"/>
                <a:ea typeface="ＭＳ Ｐ明朝" charset="-128"/>
              </a:defRPr>
            </a:lvl1pPr>
          </a:lstStyle>
          <a:p>
            <a:endParaRPr lang="en-US" altLang="ja-JP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5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8" rIns="94855" bIns="474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明朝" charset="-128"/>
                <a:ea typeface="ＭＳ Ｐ明朝" charset="-128"/>
              </a:defRPr>
            </a:lvl1pPr>
          </a:lstStyle>
          <a:p>
            <a:endParaRPr lang="en-US" altLang="ja-JP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1286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8" rIns="94855" bIns="4742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ＭＳ Ｐ明朝" charset="-128"/>
                <a:ea typeface="ＭＳ Ｐ明朝" charset="-128"/>
              </a:defRPr>
            </a:lvl1pPr>
          </a:lstStyle>
          <a:p>
            <a:endParaRPr lang="en-US" altLang="ja-JP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5" y="9371286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8" rIns="94855" bIns="474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明朝" charset="-128"/>
                <a:ea typeface="ＭＳ Ｐ明朝" charset="-128"/>
              </a:defRPr>
            </a:lvl1pPr>
          </a:lstStyle>
          <a:p>
            <a:fld id="{71772AA4-790F-4A3E-B9BC-3000304786C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72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8" rIns="94855" bIns="4742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ＭＳ Ｐ明朝" charset="-128"/>
                <a:ea typeface="ＭＳ Ｐ明朝" charset="-128"/>
              </a:defRPr>
            </a:lvl1pPr>
          </a:lstStyle>
          <a:p>
            <a:endParaRPr lang="en-US" altLang="ja-JP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5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8" rIns="94855" bIns="474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明朝" charset="-128"/>
                <a:ea typeface="ＭＳ Ｐ明朝" charset="-128"/>
              </a:defRPr>
            </a:lvl1pPr>
          </a:lstStyle>
          <a:p>
            <a:endParaRPr lang="en-US" altLang="ja-JP"/>
          </a:p>
        </p:txBody>
      </p:sp>
      <p:sp>
        <p:nvSpPr>
          <p:cNvPr id="285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1200" y="741363"/>
            <a:ext cx="2773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5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8" rIns="94855" bIns="474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286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8" rIns="94855" bIns="4742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ＭＳ Ｐ明朝" charset="-128"/>
                <a:ea typeface="ＭＳ Ｐ明朝" charset="-128"/>
              </a:defRPr>
            </a:lvl1pPr>
          </a:lstStyle>
          <a:p>
            <a:endParaRPr lang="en-US" altLang="ja-JP"/>
          </a:p>
        </p:txBody>
      </p:sp>
      <p:sp>
        <p:nvSpPr>
          <p:cNvPr id="285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5" y="9371286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8" rIns="94855" bIns="474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明朝" charset="-128"/>
                <a:ea typeface="ＭＳ Ｐ明朝" charset="-128"/>
              </a:defRPr>
            </a:lvl1pPr>
          </a:lstStyle>
          <a:p>
            <a:fld id="{AF9CB00B-C9B1-406E-8CFF-954C903882C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2544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ＭＳ Ｐ明朝" charset="-128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ＭＳ Ｐ明朝" charset="-128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ＭＳ Ｐ明朝" charset="-128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ＭＳ Ｐ明朝" charset="-128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ＭＳ Ｐ明朝" charset="-128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3860800"/>
            <a:ext cx="5543550" cy="12192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altLang="ja-JP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4978400"/>
            <a:ext cx="5543550" cy="999067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31DF4F-B268-46E8-B0B9-5B9E00DFBDD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4A79D-E71F-44F2-A4DC-929B5E0251A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072062" y="203200"/>
            <a:ext cx="1385888" cy="8331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03200"/>
            <a:ext cx="4043363" cy="8331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AB740-47CD-431A-8376-69601561B77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2DF9F-E6EE-4E4A-99B2-BA6994C6A2B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0F379-6CF1-4AB2-89BA-F2F5626285D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2235200"/>
            <a:ext cx="2714625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43325" y="2235200"/>
            <a:ext cx="2714625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781E2-839C-4855-8D6D-BCC2E7A73F7D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D95EC-C61D-4997-BFCA-93BDF28F267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F1113-3BC3-4DAB-AB8D-AA9B86A98EA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92F02-0A0C-486A-9417-C11AE1F8B0B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8614F-60D0-4668-9C6B-95A02181959D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64001-BBE3-4C87-9378-BC0F1570D021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3200"/>
            <a:ext cx="554355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35200"/>
            <a:ext cx="554355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ＭＳ Ｐ明朝" charset="-128"/>
                <a:ea typeface="ＭＳ Ｐ明朝" charset="-128"/>
              </a:defRPr>
            </a:lvl1pPr>
          </a:lstStyle>
          <a:p>
            <a:endParaRPr lang="en-US" altLang="ja-JP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ＭＳ Ｐ明朝" charset="-128"/>
                <a:ea typeface="ＭＳ Ｐ明朝" charset="-128"/>
              </a:defRPr>
            </a:lvl1pPr>
          </a:lstStyle>
          <a:p>
            <a:endParaRPr lang="en-US" altLang="ja-JP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ＭＳ Ｐ明朝" charset="-128"/>
                <a:ea typeface="ＭＳ Ｐ明朝" charset="-128"/>
              </a:defRPr>
            </a:lvl1pPr>
          </a:lstStyle>
          <a:p>
            <a:fld id="{E28C4B2F-06F4-4997-BA70-B6C6E04718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ＭＳ Ｐゴシック" charset="-128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ＭＳ Ｐゴシック" charset="-128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ＭＳ Ｐゴシック" charset="-128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ＭＳ Ｐゴシック" charset="-128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ＭＳ Ｐゴシック" charset="-128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ＭＳ Ｐゴシック" charset="-128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ＭＳ Ｐゴシック" charset="-128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iryo.sanyo.oni.co.jp/jump/h/0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TEL:086-235-72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0102" y="221902"/>
            <a:ext cx="66287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4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内科レジデントカンファレンス</a:t>
            </a:r>
            <a:endParaRPr lang="en-US" altLang="ja-JP" sz="4200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pPr>
              <a:defRPr/>
            </a:pPr>
            <a:r>
              <a:rPr lang="en-US" altLang="ja-JP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HG創英角ｺﾞｼｯｸUB" pitchFamily="49" charset="-128"/>
                <a:cs typeface="Arial" pitchFamily="34" charset="0"/>
              </a:rPr>
              <a:t>in OKAYAMA</a:t>
            </a:r>
            <a:endParaRPr lang="ja-JP" alt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HG創英角ｺﾞｼｯｸUB" pitchFamily="49" charset="-128"/>
              <a:cs typeface="Arial" pitchFamily="34" charset="0"/>
            </a:endParaRPr>
          </a:p>
        </p:txBody>
      </p:sp>
      <p:sp>
        <p:nvSpPr>
          <p:cNvPr id="10" name="テキスト ボックス 23"/>
          <p:cNvSpPr txBox="1">
            <a:spLocks noChangeArrowheads="1"/>
          </p:cNvSpPr>
          <p:nvPr/>
        </p:nvSpPr>
        <p:spPr bwMode="auto">
          <a:xfrm>
            <a:off x="260648" y="2362399"/>
            <a:ext cx="641202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11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謹啓　時下ますますご清栄のこととお慶び申し上げます。</a:t>
            </a:r>
            <a:endParaRPr lang="en-US" altLang="ja-JP" sz="1100" dirty="0" smtClean="0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このたび、「内科レジデントカンファレンス</a:t>
            </a:r>
            <a:r>
              <a:rPr lang="en-US" altLang="ja-JP" sz="11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1100" dirty="0" smtClean="0">
                <a:solidFill>
                  <a:srgbClr val="002060"/>
                </a:solidFill>
                <a:latin typeface="Arial" pitchFamily="34" charset="0"/>
                <a:ea typeface="HGP明朝E" pitchFamily="18" charset="-128"/>
                <a:cs typeface="Arial" pitchFamily="34" charset="0"/>
              </a:rPr>
              <a:t>in OKAYAMA </a:t>
            </a:r>
            <a:r>
              <a:rPr lang="ja-JP" altLang="en-US" sz="1100" dirty="0" smtClean="0">
                <a:solidFill>
                  <a:srgbClr val="002060"/>
                </a:solidFill>
                <a:latin typeface="Arial" pitchFamily="34" charset="0"/>
                <a:ea typeface="HGP明朝E" pitchFamily="18" charset="-128"/>
                <a:cs typeface="Arial" pitchFamily="34" charset="0"/>
              </a:rPr>
              <a:t>」</a:t>
            </a:r>
            <a:r>
              <a:rPr lang="ja-JP" altLang="en-US" sz="11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と題しまして症例発表会とレクチャー講演会を</a:t>
            </a:r>
            <a:endParaRPr lang="en-US" altLang="ja-JP" sz="1100" dirty="0" smtClean="0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開催する運びとなりました。初期・後期研修医の先生方はもちろん、学生の皆様も奮って御参加下さいます</a:t>
            </a:r>
            <a:endParaRPr lang="en-US" altLang="ja-JP" sz="1100" dirty="0" smtClean="0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ようよろしくお願い申し上げます。　　　　　　　　　　　　　　　　　　　　　　　　　　　　　　　　　　　　　　　　　謹白　　</a:t>
            </a:r>
            <a:r>
              <a:rPr lang="ja-JP" altLang="en-US" sz="1100" dirty="0" smtClean="0">
                <a:latin typeface="HGP明朝E" pitchFamily="18" charset="-128"/>
                <a:ea typeface="HGP明朝E" pitchFamily="18" charset="-128"/>
              </a:rPr>
              <a:t>　　　　　　　　</a:t>
            </a:r>
            <a:endParaRPr lang="ja-JP" altLang="en-US" sz="1100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2696" y="3059832"/>
            <a:ext cx="56669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dirty="0" smtClean="0">
                <a:latin typeface="HGP明朝E" pitchFamily="18" charset="-128"/>
                <a:ea typeface="HGP明朝E" pitchFamily="18" charset="-128"/>
              </a:rPr>
              <a:t>日時：２０１３年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１１</a:t>
            </a:r>
            <a:r>
              <a:rPr kumimoji="1" lang="ja-JP" altLang="en-US" sz="2000" dirty="0" smtClean="0">
                <a:latin typeface="HGP明朝E" pitchFamily="18" charset="-128"/>
                <a:ea typeface="HGP明朝E" pitchFamily="18" charset="-128"/>
              </a:rPr>
              <a:t>月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９</a:t>
            </a:r>
            <a:r>
              <a:rPr kumimoji="1" lang="ja-JP" altLang="en-US" sz="2000" dirty="0" smtClean="0">
                <a:latin typeface="HGP明朝E" pitchFamily="18" charset="-128"/>
                <a:ea typeface="HGP明朝E" pitchFamily="18" charset="-128"/>
              </a:rPr>
              <a:t>日（土）１５：００～１９：３０</a:t>
            </a:r>
            <a:endParaRPr kumimoji="1" lang="en-US" altLang="ja-JP" sz="2000" dirty="0">
              <a:latin typeface="HGP明朝E" pitchFamily="18" charset="-128"/>
              <a:ea typeface="HGP明朝E" pitchFamily="18" charset="-128"/>
            </a:endParaRPr>
          </a:p>
          <a:p>
            <a:pPr algn="l"/>
            <a:r>
              <a:rPr lang="ja-JP" altLang="en-US" sz="2000" dirty="0" smtClean="0">
                <a:latin typeface="HGP明朝E" pitchFamily="18" charset="-128"/>
                <a:ea typeface="HGP明朝E" pitchFamily="18" charset="-128"/>
              </a:rPr>
              <a:t>場所：岡山コンベンションセンター　４</a:t>
            </a:r>
            <a:r>
              <a:rPr lang="en-US" altLang="ja-JP" sz="2000" dirty="0" smtClean="0">
                <a:latin typeface="HGP明朝E" pitchFamily="18" charset="-128"/>
                <a:ea typeface="HGP明朝E" pitchFamily="18" charset="-128"/>
              </a:rPr>
              <a:t>F</a:t>
            </a:r>
            <a:r>
              <a:rPr lang="ja-JP" altLang="en-US" sz="2000" dirty="0" smtClean="0">
                <a:latin typeface="HGP明朝E" pitchFamily="18" charset="-128"/>
                <a:ea typeface="HGP明朝E" pitchFamily="18" charset="-128"/>
              </a:rPr>
              <a:t>「４０５会議室」</a:t>
            </a:r>
            <a:endParaRPr lang="en-US" altLang="ja-JP" sz="2000" dirty="0" smtClean="0">
              <a:latin typeface="HGP明朝E" pitchFamily="18" charset="-128"/>
              <a:ea typeface="HGP明朝E" pitchFamily="18" charset="-128"/>
            </a:endParaRPr>
          </a:p>
          <a:p>
            <a:pPr algn="l"/>
            <a:r>
              <a:rPr kumimoji="1" lang="ja-JP" altLang="en-US" sz="1200" dirty="0" smtClean="0">
                <a:latin typeface="HGP明朝E" pitchFamily="18" charset="-128"/>
                <a:ea typeface="HGP明朝E" pitchFamily="18" charset="-128"/>
              </a:rPr>
              <a:t>                岡山市北区駅元町</a:t>
            </a:r>
            <a:r>
              <a:rPr kumimoji="1" lang="en-US" altLang="ja-JP" sz="1200" dirty="0" smtClean="0">
                <a:latin typeface="HGP明朝E" pitchFamily="18" charset="-128"/>
                <a:ea typeface="HGP明朝E" pitchFamily="18" charset="-128"/>
              </a:rPr>
              <a:t>14</a:t>
            </a:r>
            <a:r>
              <a:rPr kumimoji="1" lang="ja-JP" altLang="en-US" sz="1200" dirty="0" smtClean="0">
                <a:latin typeface="HGP明朝E" pitchFamily="18" charset="-128"/>
                <a:ea typeface="HGP明朝E" pitchFamily="18" charset="-128"/>
              </a:rPr>
              <a:t>番</a:t>
            </a:r>
            <a:r>
              <a:rPr kumimoji="1" lang="en-US" altLang="ja-JP" sz="1200" dirty="0" smtClean="0">
                <a:latin typeface="HGP明朝E" pitchFamily="18" charset="-128"/>
                <a:ea typeface="HGP明朝E" pitchFamily="18" charset="-128"/>
              </a:rPr>
              <a:t>1</a:t>
            </a:r>
            <a:r>
              <a:rPr kumimoji="1" lang="ja-JP" altLang="en-US" sz="1200" dirty="0" smtClean="0">
                <a:latin typeface="HGP明朝E" pitchFamily="18" charset="-128"/>
                <a:ea typeface="HGP明朝E" pitchFamily="18" charset="-128"/>
              </a:rPr>
              <a:t>号　</a:t>
            </a:r>
            <a:r>
              <a:rPr kumimoji="1" lang="en-US" altLang="ja-JP" sz="1200" dirty="0" smtClean="0">
                <a:latin typeface="HGP明朝E" pitchFamily="18" charset="-128"/>
                <a:ea typeface="HGP明朝E" pitchFamily="18" charset="-128"/>
              </a:rPr>
              <a:t>086-214-1000</a:t>
            </a:r>
            <a:endParaRPr kumimoji="1" lang="ja-JP" altLang="en-US" sz="1200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32656" y="4139952"/>
            <a:ext cx="6120680" cy="2160240"/>
          </a:xfrm>
          <a:prstGeom prst="roundRect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 smtClean="0">
                <a:solidFill>
                  <a:srgbClr val="FF0000"/>
                </a:solidFill>
                <a:latin typeface="Arial" pitchFamily="34" charset="0"/>
                <a:ea typeface="HGP明朝E" pitchFamily="18" charset="-128"/>
                <a:cs typeface="Arial" pitchFamily="34" charset="0"/>
              </a:rPr>
              <a:t>≪</a:t>
            </a:r>
            <a:r>
              <a:rPr lang="en-US" altLang="ja-JP" sz="1800" b="1" dirty="0" smtClean="0">
                <a:solidFill>
                  <a:srgbClr val="FF0000"/>
                </a:solidFill>
                <a:latin typeface="Arial" pitchFamily="34" charset="0"/>
                <a:ea typeface="HGP明朝E" pitchFamily="18" charset="-128"/>
                <a:cs typeface="Arial" pitchFamily="34" charset="0"/>
              </a:rPr>
              <a:t>Program</a:t>
            </a:r>
            <a:r>
              <a:rPr lang="ja-JP" altLang="en-US" sz="1800" b="1" dirty="0" smtClean="0">
                <a:solidFill>
                  <a:srgbClr val="FF0000"/>
                </a:solidFill>
                <a:latin typeface="Arial" pitchFamily="34" charset="0"/>
                <a:ea typeface="HGP明朝E" pitchFamily="18" charset="-128"/>
                <a:cs typeface="Arial" pitchFamily="34" charset="0"/>
              </a:rPr>
              <a:t>≫</a:t>
            </a:r>
            <a:endParaRPr lang="en-US" altLang="ja-JP" sz="1800" b="1" dirty="0" smtClean="0">
              <a:solidFill>
                <a:srgbClr val="FF0000"/>
              </a:solidFill>
              <a:latin typeface="Arial" pitchFamily="34" charset="0"/>
              <a:ea typeface="HGP明朝E" pitchFamily="18" charset="-128"/>
              <a:cs typeface="Arial" pitchFamily="34" charset="0"/>
            </a:endParaRPr>
          </a:p>
          <a:p>
            <a:pPr algn="ctr"/>
            <a:endParaRPr lang="en-US" altLang="ja-JP" sz="600" b="1" dirty="0" smtClean="0">
              <a:solidFill>
                <a:srgbClr val="FF0000"/>
              </a:solidFill>
              <a:latin typeface="Arial" pitchFamily="34" charset="0"/>
              <a:ea typeface="HGP明朝E" pitchFamily="18" charset="-128"/>
              <a:cs typeface="Arial" pitchFamily="34" charset="0"/>
            </a:endParaRPr>
          </a:p>
          <a:p>
            <a:pPr algn="l"/>
            <a:r>
              <a:rPr lang="ja-JP" altLang="en-US" sz="1400" dirty="0" smtClean="0"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     </a:t>
            </a:r>
            <a:r>
              <a:rPr lang="en-US" altLang="ja-JP" sz="1800" dirty="0" smtClean="0"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1800" dirty="0" smtClean="0">
                <a:latin typeface="HGP明朝E" pitchFamily="18" charset="-128"/>
                <a:ea typeface="HGP明朝E" pitchFamily="18" charset="-128"/>
              </a:rPr>
              <a:t>症例発表セッション</a:t>
            </a:r>
            <a:r>
              <a:rPr lang="en-US" altLang="ja-JP" sz="1800" dirty="0" smtClean="0">
                <a:latin typeface="HGP明朝E" pitchFamily="18" charset="-128"/>
                <a:ea typeface="HGP明朝E" pitchFamily="18" charset="-128"/>
              </a:rPr>
              <a:t>】</a:t>
            </a:r>
          </a:p>
          <a:p>
            <a:pPr algn="l"/>
            <a:r>
              <a:rPr lang="ja-JP" altLang="en-US" sz="1800" dirty="0" smtClean="0">
                <a:latin typeface="HGP明朝E" pitchFamily="18" charset="-128"/>
                <a:ea typeface="HGP明朝E" pitchFamily="18" charset="-128"/>
              </a:rPr>
              <a:t>　　　　 　研修医による症例発表</a:t>
            </a:r>
            <a:endParaRPr lang="en-US" altLang="ja-JP" sz="1800" dirty="0" smtClean="0">
              <a:latin typeface="HGP明朝E" pitchFamily="18" charset="-128"/>
              <a:ea typeface="HGP明朝E" pitchFamily="18" charset="-128"/>
            </a:endParaRPr>
          </a:p>
          <a:p>
            <a:pPr algn="l"/>
            <a:r>
              <a:rPr lang="ja-JP" altLang="en-US" sz="1800" dirty="0" smtClean="0">
                <a:latin typeface="HGP明朝E" pitchFamily="18" charset="-128"/>
                <a:ea typeface="HGP明朝E" pitchFamily="18" charset="-128"/>
              </a:rPr>
              <a:t>　　　　　　 　　（研修内容紹介</a:t>
            </a:r>
            <a:r>
              <a:rPr lang="en-US" altLang="ja-JP" sz="1800" dirty="0" smtClean="0">
                <a:latin typeface="HGP明朝E" pitchFamily="18" charset="-128"/>
                <a:ea typeface="HGP明朝E" pitchFamily="18" charset="-128"/>
              </a:rPr>
              <a:t>2</a:t>
            </a:r>
            <a:r>
              <a:rPr lang="ja-JP" altLang="en-US" sz="1800" dirty="0" smtClean="0">
                <a:latin typeface="HGP明朝E" pitchFamily="18" charset="-128"/>
                <a:ea typeface="HGP明朝E" pitchFamily="18" charset="-128"/>
              </a:rPr>
              <a:t>分、発表</a:t>
            </a:r>
            <a:r>
              <a:rPr lang="en-US" altLang="ja-JP" sz="1800" dirty="0" smtClean="0">
                <a:latin typeface="HGP明朝E" pitchFamily="18" charset="-128"/>
                <a:ea typeface="HGP明朝E" pitchFamily="18" charset="-128"/>
              </a:rPr>
              <a:t>6</a:t>
            </a:r>
            <a:r>
              <a:rPr lang="ja-JP" altLang="en-US" sz="1800" dirty="0" smtClean="0">
                <a:latin typeface="HGP明朝E" pitchFamily="18" charset="-128"/>
                <a:ea typeface="HGP明朝E" pitchFamily="18" charset="-128"/>
              </a:rPr>
              <a:t>分、討論</a:t>
            </a:r>
            <a:r>
              <a:rPr lang="en-US" altLang="ja-JP" sz="1800" dirty="0" smtClean="0">
                <a:latin typeface="HGP明朝E" pitchFamily="18" charset="-128"/>
                <a:ea typeface="HGP明朝E" pitchFamily="18" charset="-128"/>
              </a:rPr>
              <a:t>4</a:t>
            </a:r>
            <a:r>
              <a:rPr lang="ja-JP" altLang="en-US" sz="1800" dirty="0" smtClean="0">
                <a:latin typeface="HGP明朝E" pitchFamily="18" charset="-128"/>
                <a:ea typeface="HGP明朝E" pitchFamily="18" charset="-128"/>
              </a:rPr>
              <a:t>分）</a:t>
            </a:r>
            <a:endParaRPr lang="en-US" altLang="ja-JP" sz="1800" dirty="0" smtClean="0">
              <a:latin typeface="HGP明朝E" pitchFamily="18" charset="-128"/>
              <a:ea typeface="HGP明朝E" pitchFamily="18" charset="-128"/>
            </a:endParaRPr>
          </a:p>
          <a:p>
            <a:pPr algn="l"/>
            <a:r>
              <a:rPr lang="en-US" altLang="ja-JP" sz="1800" dirty="0" smtClean="0">
                <a:latin typeface="HGP明朝E" pitchFamily="18" charset="-128"/>
                <a:ea typeface="HGP明朝E" pitchFamily="18" charset="-128"/>
              </a:rPr>
              <a:t>    【</a:t>
            </a:r>
            <a:r>
              <a:rPr lang="ja-JP" altLang="en-US" sz="1800" dirty="0" smtClean="0">
                <a:latin typeface="HGP明朝E" pitchFamily="18" charset="-128"/>
                <a:ea typeface="HGP明朝E" pitchFamily="18" charset="-128"/>
              </a:rPr>
              <a:t>ミニレクチャー</a:t>
            </a:r>
            <a:r>
              <a:rPr lang="en-US" altLang="ja-JP" sz="1800" dirty="0" smtClean="0">
                <a:latin typeface="HGP明朝E" pitchFamily="18" charset="-128"/>
                <a:ea typeface="HGP明朝E" pitchFamily="18" charset="-128"/>
              </a:rPr>
              <a:t>】</a:t>
            </a:r>
          </a:p>
          <a:p>
            <a:pPr algn="l"/>
            <a:r>
              <a:rPr lang="ja-JP" altLang="en-US" sz="1800" dirty="0" smtClean="0">
                <a:latin typeface="HGP明朝E" pitchFamily="18" charset="-128"/>
                <a:ea typeface="HGP明朝E" pitchFamily="18" charset="-128"/>
              </a:rPr>
              <a:t>　　　　　　　 　（レクチャーを２題予定しております）</a:t>
            </a:r>
            <a:endParaRPr lang="en-US" altLang="ja-JP" sz="1800" dirty="0" smtClean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7" name="テキスト ボックス 23"/>
          <p:cNvSpPr txBox="1">
            <a:spLocks noChangeArrowheads="1"/>
          </p:cNvSpPr>
          <p:nvPr/>
        </p:nvSpPr>
        <p:spPr bwMode="auto">
          <a:xfrm>
            <a:off x="1988840" y="8100392"/>
            <a:ext cx="406314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11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会終了後に情報交換会を予定いたしております。</a:t>
            </a:r>
            <a:r>
              <a:rPr lang="ja-JP" altLang="en-US" sz="1100" dirty="0" smtClean="0">
                <a:latin typeface="HGP明朝E" pitchFamily="18" charset="-128"/>
                <a:ea typeface="HGP明朝E" pitchFamily="18" charset="-128"/>
              </a:rPr>
              <a:t>　　　</a:t>
            </a:r>
            <a:endParaRPr lang="ja-JP" altLang="en-US" sz="1100" dirty="0">
              <a:latin typeface="HGP明朝E" pitchFamily="18" charset="-128"/>
              <a:ea typeface="HGP明朝E" pitchFamily="18" charset="-128"/>
            </a:endParaRPr>
          </a:p>
        </p:txBody>
      </p:sp>
      <p:pic>
        <p:nvPicPr>
          <p:cNvPr id="9" name="Picture 2" descr="http://iryo.sanyo.oni.co.jp/contents/hospdata/05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16216"/>
            <a:ext cx="6858000" cy="151216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3" name="テキスト ボックス 12"/>
          <p:cNvSpPr txBox="1"/>
          <p:nvPr/>
        </p:nvSpPr>
        <p:spPr>
          <a:xfrm>
            <a:off x="476672" y="8316416"/>
            <a:ext cx="5902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■共催：内科レジデントカンファレンス</a:t>
            </a:r>
            <a:r>
              <a:rPr kumimoji="1" lang="en-US" altLang="ja-JP" sz="1200" dirty="0" smtClean="0">
                <a:solidFill>
                  <a:srgbClr val="002060"/>
                </a:solidFill>
                <a:latin typeface="Arial" pitchFamily="34" charset="0"/>
                <a:ea typeface="HGP明朝E" pitchFamily="18" charset="-128"/>
                <a:cs typeface="Arial" pitchFamily="34" charset="0"/>
              </a:rPr>
              <a:t>in OKAYAMA</a:t>
            </a:r>
          </a:p>
          <a:p>
            <a:pPr algn="l"/>
            <a:r>
              <a:rPr lang="en-US" altLang="ja-JP" sz="1200" dirty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12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          </a:t>
            </a:r>
            <a:r>
              <a:rPr lang="ja-JP" altLang="en-US" sz="12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アストラゼネカ株式会社／アステラス製薬株式会社</a:t>
            </a:r>
            <a:endParaRPr lang="en-US" altLang="ja-JP" sz="1200" dirty="0" smtClean="0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/>
            <a:r>
              <a:rPr kumimoji="1" lang="ja-JP" altLang="en-US" sz="12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■連絡先：岡山大学大学院医歯薬学総合研究科　血液･腫瘍･呼吸器・アレルギー内科学</a:t>
            </a:r>
            <a:endParaRPr kumimoji="1" lang="en-US" altLang="ja-JP" sz="1200" dirty="0" smtClean="0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/>
            <a:r>
              <a:rPr lang="ja-JP" altLang="en-US" sz="1200" dirty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</a:t>
            </a:r>
            <a:r>
              <a:rPr lang="ja-JP" altLang="en-US" sz="12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　　　　　　</a:t>
            </a:r>
            <a:r>
              <a:rPr lang="en-US" altLang="ja-JP" sz="1200" dirty="0" smtClean="0">
                <a:solidFill>
                  <a:srgbClr val="002060"/>
                </a:solidFill>
                <a:latin typeface="Arial" pitchFamily="34" charset="0"/>
                <a:ea typeface="HGP明朝E" pitchFamily="18" charset="-128"/>
                <a:cs typeface="Arial" pitchFamily="34" charset="0"/>
                <a:hlinkClick r:id="rId4"/>
              </a:rPr>
              <a:t>TEL:086-235-7227</a:t>
            </a:r>
            <a:r>
              <a:rPr lang="ja-JP" altLang="en-US" sz="1200" dirty="0" smtClean="0">
                <a:solidFill>
                  <a:srgbClr val="002060"/>
                </a:solidFill>
                <a:latin typeface="Arial" pitchFamily="34" charset="0"/>
                <a:ea typeface="HGP明朝E" pitchFamily="18" charset="-128"/>
                <a:cs typeface="Arial" pitchFamily="34" charset="0"/>
              </a:rPr>
              <a:t>　</a:t>
            </a:r>
            <a:r>
              <a:rPr lang="ja-JP" altLang="en-US" sz="1200" dirty="0" smtClean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</a:t>
            </a:r>
            <a:r>
              <a:rPr lang="en-US" altLang="ja-JP" sz="1200" dirty="0" smtClean="0">
                <a:solidFill>
                  <a:srgbClr val="002060"/>
                </a:solidFill>
                <a:latin typeface="Arial" pitchFamily="34" charset="0"/>
                <a:ea typeface="HGP明朝E" pitchFamily="18" charset="-128"/>
                <a:cs typeface="Arial" pitchFamily="34" charset="0"/>
              </a:rPr>
              <a:t>E-mail</a:t>
            </a:r>
            <a:r>
              <a:rPr lang="ja-JP" altLang="en-US" sz="1200" dirty="0" smtClean="0">
                <a:solidFill>
                  <a:srgbClr val="002060"/>
                </a:solidFill>
                <a:latin typeface="Arial" pitchFamily="34" charset="0"/>
                <a:ea typeface="HGP明朝E" pitchFamily="18" charset="-128"/>
                <a:cs typeface="Arial" pitchFamily="34" charset="0"/>
              </a:rPr>
              <a:t>：</a:t>
            </a:r>
            <a:r>
              <a:rPr lang="en-US" altLang="ja-JP" sz="1200" dirty="0" smtClean="0">
                <a:solidFill>
                  <a:srgbClr val="002060"/>
                </a:solidFill>
                <a:latin typeface="Arial" pitchFamily="34" charset="0"/>
                <a:ea typeface="HGP明朝E" pitchFamily="18" charset="-128"/>
                <a:cs typeface="Arial" pitchFamily="34" charset="0"/>
              </a:rPr>
              <a:t> n-mori@md.okayama-u.ac.jp</a:t>
            </a:r>
            <a:endParaRPr kumimoji="1" lang="ja-JP" altLang="en-US" sz="1200" dirty="0">
              <a:solidFill>
                <a:srgbClr val="002060"/>
              </a:solidFill>
              <a:latin typeface="Arial" pitchFamily="34" charset="0"/>
              <a:ea typeface="HGP明朝E" pitchFamily="18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オペ">
  <a:themeElements>
    <a:clrScheme name="">
      <a:dk1>
        <a:srgbClr val="003366"/>
      </a:dk1>
      <a:lt1>
        <a:srgbClr val="FFFFFF"/>
      </a:lt1>
      <a:dk2>
        <a:srgbClr val="FFFFFF"/>
      </a:dk2>
      <a:lt2>
        <a:srgbClr val="000000"/>
      </a:lt2>
      <a:accent1>
        <a:srgbClr val="8EB3C8"/>
      </a:accent1>
      <a:accent2>
        <a:srgbClr val="6F97B3"/>
      </a:accent2>
      <a:accent3>
        <a:srgbClr val="FFFFFF"/>
      </a:accent3>
      <a:accent4>
        <a:srgbClr val="002A56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TC_Medical_Surgeon_TP01140827">
      <a:majorFont>
        <a:latin typeface="ＭＳ Ｐゴシック"/>
        <a:ea typeface="ＭＳ Ｐゴシック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C_Medical_Surgeon_TP01140827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オペ</Template>
  <TotalTime>0</TotalTime>
  <Words>65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オペ</vt:lpstr>
      <vt:lpstr>内科レジデントカンファレンス in OKAYAMA</vt:lpstr>
    </vt:vector>
  </TitlesOfParts>
  <Company>Astellas Pharma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内科レジデントカンファレンス            in OKAYAMA</dc:title>
  <dc:creator>AP147530</dc:creator>
  <cp:lastModifiedBy>Noriko</cp:lastModifiedBy>
  <cp:revision>13</cp:revision>
  <cp:lastPrinted>2013-09-04T08:43:02Z</cp:lastPrinted>
  <dcterms:created xsi:type="dcterms:W3CDTF">2013-08-23T01:18:01Z</dcterms:created>
  <dcterms:modified xsi:type="dcterms:W3CDTF">2013-10-07T01:57:55Z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TC011408271041</vt:lpwstr>
  </property>
</Properties>
</file>